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image5.wmf" ContentType="image/x-wmf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8371606-A091-49C1-A832-132A642EAB0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57400" cy="442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3F3FEF-3C1A-4370-A5B7-D79EBF4FC33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7600" cy="341460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000" cy="4100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AFC21A-F562-48D3-B996-8BB44D2A4D5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E14EBD-1109-484B-B225-F746CF7AD3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2C09CE-0CF1-486A-BABF-2A2A2ED46E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78B5E-E066-4F92-A39C-79A82E6C16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9FA3E-D2DD-4532-AEAF-E8A3BFF084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7B3BA3-C7ED-49BE-A293-4DCE8F49AF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E2CD0E-BB06-4978-BDFF-A3B836AF8D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AFBCA6-011B-4EC5-A69D-1F4F090DB7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98505C-5AF6-450B-9797-4EF60B55D6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DB9F8D-375D-4D56-9089-2A61452DE5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467F8-76A1-4146-9B1E-DA9AEFE850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72223-336F-42EF-A0A3-FEA41B0E97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7EE6CF-0CF1-4038-AD69-E14EB879A0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48220D-3B21-45EE-9E9B-A9B9493457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9D1A43-8FA8-4BFA-9BBD-AC8CA29131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427CD5-04F1-430D-BDA0-B2A6878C59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FCDC68-A522-4B98-B190-69E4991AED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784462-2062-4BCB-B649-00A2161BC1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5E0F4F-7615-49FB-BA16-F9A6D8DF53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C48211-679D-43E4-B771-F48D44E856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78CE44-AA6E-47E5-BADF-200D03C78D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78C1B9-220E-4332-A32F-6F82EF121B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C15437-3E16-4998-9267-040990B159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47D1E3-2606-4671-9B8E-E6F3C9442D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2931D9-B20A-493A-B254-9963D27800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EB7368-1FA4-4F3E-ADF1-2269F8CBD7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1C1439-720C-49D8-B116-935372F88E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720C8B-1F2C-4C54-B2C4-E5FF9307A5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AD17BF-9273-49FE-8379-13C2B33F6E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29297D-CBD1-4B1C-A9FA-DC61FD4628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BA5D72-CA5B-42BE-9C54-168B41ABA3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AEA0F1-C3DB-4C6B-8BCF-6A3D39DB2D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AE55DF-C46E-40D2-8059-156A2BF25F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C87F3B-6062-4010-ABA2-3008B12DCD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07621D-9560-48D6-91AD-4CE883E34B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B53A53-BA4D-4926-A2C8-FCC15F7F64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8520" cy="30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2C4D80-4960-445E-B11A-BEE6994592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280" cy="429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7F7B398-43B2-4330-A165-06F772BAB7B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B67DD48-6D3E-4BC7-A544-D70EF537765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19320" cy="4165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2640" cy="4298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40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8BFF32C-1D8D-4053-BB78-726B3FC387F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2640" cy="47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0680" cy="683820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000" cy="1455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 Preparation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7480" cy="43736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28160" y="914400"/>
            <a:ext cx="8849520" cy="527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92000"/>
          </a:bodyPr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Given in class on Tuesday, February 25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CLOSED book, open calculator (scientific is sufficient)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Can bring note sheet: one page front and back OR two pages one sided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Have entire class period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2-3 Numerical Problems (~20 pts), 1-2 True/False (5 pts)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Previous Exams posted on Canvas: Files -&gt; Previous Exam 1s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Versions with and without solutions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Look at version w/o solution first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Review session on Monday night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3" descr=""/>
          <p:cNvPicPr/>
          <p:nvPr/>
        </p:nvPicPr>
        <p:blipFill>
          <a:blip r:embed="rId1"/>
          <a:stretch/>
        </p:blipFill>
        <p:spPr>
          <a:xfrm>
            <a:off x="1742400" y="210240"/>
            <a:ext cx="5763960" cy="5887800"/>
          </a:xfrm>
          <a:prstGeom prst="rect">
            <a:avLst/>
          </a:prstGeom>
          <a:ln w="0">
            <a:noFill/>
          </a:ln>
        </p:spPr>
      </p:pic>
      <p:sp>
        <p:nvSpPr>
          <p:cNvPr id="222" name="TextBox 3"/>
          <p:cNvSpPr/>
          <p:nvPr/>
        </p:nvSpPr>
        <p:spPr>
          <a:xfrm>
            <a:off x="2252520" y="691200"/>
            <a:ext cx="1679040" cy="146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u think I can skip studying since when we get a cheat sheet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Box 4"/>
          <p:cNvSpPr/>
          <p:nvPr/>
        </p:nvSpPr>
        <p:spPr>
          <a:xfrm>
            <a:off x="5099760" y="3421440"/>
            <a:ext cx="182016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nah because u still need to know which eqn to use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160" cy="73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Topics to Study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160" cy="5210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[Not an exhaustive list: Exam covers all content up to the end of the quadrotor control discussion]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Notation and nomenclature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Symbols and words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Rotations and Euler angles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Vector derivatives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Aircraft state vector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Rigid body equations of motion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equations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Linearization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Derivatives (product, chain, quotient rules, trig functions present in EOM)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Eigenvalues and solutions to linear ODEs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controls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True / False Justification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Formality: Casual conversation &lt; T/F Justification &lt;= Mathematical Proof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Must be a logical argument that is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Clear: Each step should follow immediately from previous ones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Precise: Appropriate terms and symbols must be used correctly as defined in class, or a clear definition must be given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Complete: All relevant cases and possibilities must be accounted for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Correct: The justification must not contain any incorrect statements or logical steps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Concise: The justification should not be needlessly long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[Not graded, but useful in the real world: Insight and elegance – does the justification explain </a:t>
            </a:r>
            <a:r>
              <a:rPr b="0" i="1" lang="en-US" sz="3200" spc="-1" strike="noStrike">
                <a:latin typeface="Arial"/>
              </a:rPr>
              <a:t>why</a:t>
            </a:r>
            <a:r>
              <a:rPr b="0" lang="en-US" sz="3200" spc="-1" strike="noStrike">
                <a:latin typeface="Arial"/>
              </a:rPr>
              <a:t> the statement is true of false]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Justification Strategy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relevant equations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Convince </a:t>
            </a:r>
            <a:r>
              <a:rPr b="0" i="1" lang="en-US" sz="3200" spc="-1" strike="noStrike">
                <a:latin typeface="Arial"/>
              </a:rPr>
              <a:t>yourself</a:t>
            </a:r>
            <a:r>
              <a:rPr b="0" lang="en-US" sz="3200" spc="-1" strike="noStrike">
                <a:latin typeface="Arial"/>
              </a:rPr>
              <a:t> whether the statement is true or false.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your justification using words, equations, and/or numbers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true, try to prove directly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false, try to find a </a:t>
            </a:r>
            <a:r>
              <a:rPr b="1" lang="en-US" sz="2800" spc="-1" strike="noStrike">
                <a:latin typeface="Arial"/>
              </a:rPr>
              <a:t>counterexample</a:t>
            </a:r>
            <a:r>
              <a:rPr b="0" lang="en-US" sz="2800" spc="-1" strike="noStrike">
                <a:latin typeface="Arial"/>
              </a:rPr>
              <a:t> (or disprove directly)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Cross out any work that is not part of your justification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1" name="Picture 1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645480" y="2330280"/>
            <a:ext cx="7923600" cy="373464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2286000" y="2330280"/>
            <a:ext cx="4176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(From a previous year, contains insight)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5" name="Picture 6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000440" y="2971800"/>
            <a:ext cx="7457040" cy="318024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685800" y="2396880"/>
            <a:ext cx="40845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Concise solution appropriate for exam: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8520" cy="65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9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000" cy="1132200"/>
          </a:xfrm>
          <a:prstGeom prst="rect">
            <a:avLst/>
          </a:prstGeom>
          <a:ln w="0">
            <a:noFill/>
          </a:ln>
        </p:spPr>
      </p:pic>
      <p:sp>
        <p:nvSpPr>
          <p:cNvPr id="240" name="TextBox 2"/>
          <p:cNvSpPr/>
          <p:nvPr/>
        </p:nvSpPr>
        <p:spPr>
          <a:xfrm>
            <a:off x="914400" y="2971800"/>
            <a:ext cx="7103880" cy="25585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Biggest Issues: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recognizing that acceleration has two terms, one due to changing terms and one due to rotation.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Including irrelevant information. For example, wind has nothing to do with this problem but was mentioned multiple times.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Making incorrect statements. For example, the total force being zero does not mean X=Y=Z=0 (the aerodynamic force terms).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having a logical or clear explanation. Just giving an equation is not enough to provide a justification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46205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2025-02-20T12:47:21Z</dcterms:modified>
  <cp:revision>388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